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48" r:id="rId2"/>
  </p:sldMasterIdLst>
  <p:sldIdLst>
    <p:sldId id="256" r:id="rId3"/>
    <p:sldId id="257" r:id="rId4"/>
    <p:sldId id="259" r:id="rId5"/>
    <p:sldId id="261" r:id="rId6"/>
    <p:sldId id="262" r:id="rId7"/>
    <p:sldId id="276" r:id="rId8"/>
    <p:sldId id="277" r:id="rId9"/>
    <p:sldId id="265" r:id="rId10"/>
    <p:sldId id="279" r:id="rId11"/>
    <p:sldId id="280" r:id="rId12"/>
    <p:sldId id="281" r:id="rId13"/>
    <p:sldId id="272" r:id="rId14"/>
    <p:sldId id="282" r:id="rId15"/>
    <p:sldId id="283" r:id="rId16"/>
    <p:sldId id="284" r:id="rId17"/>
    <p:sldId id="268" r:id="rId18"/>
    <p:sldId id="266" r:id="rId19"/>
    <p:sldId id="258" r:id="rId20"/>
    <p:sldId id="260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3D347-CF08-A2EF-6F70-742E23A8F57E}" v="574" dt="2022-12-14T17:35:20.458"/>
    <p1510:client id="{66DC00B8-293F-0327-E840-ACCFB50F7249}" v="2151" dt="2022-12-15T02:06:36.172"/>
    <p1510:client id="{CB40CA75-C3D7-437E-99F2-B096171441F1}" v="238" dt="2022-12-14T15:05:42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62D16-8677-40D3-9FF1-6EC712D0555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DE68A68-49E4-4C02-97CC-F35DC6890644}">
      <dgm:prSet/>
      <dgm:spPr/>
      <dgm:t>
        <a:bodyPr/>
        <a:lstStyle/>
        <a:p>
          <a:r>
            <a:rPr lang="en-US" b="1" dirty="0"/>
            <a:t>They don’t know what they want to be?</a:t>
          </a:r>
        </a:p>
      </dgm:t>
    </dgm:pt>
    <dgm:pt modelId="{2220A277-9CE2-4F45-B691-DD5092977AC8}" type="parTrans" cxnId="{F54E13B0-C119-4351-893F-A484528EA8BF}">
      <dgm:prSet/>
      <dgm:spPr/>
      <dgm:t>
        <a:bodyPr/>
        <a:lstStyle/>
        <a:p>
          <a:endParaRPr lang="en-US"/>
        </a:p>
      </dgm:t>
    </dgm:pt>
    <dgm:pt modelId="{3D97901A-BE50-45A9-B7F4-5A7CF74F3E76}" type="sibTrans" cxnId="{F54E13B0-C119-4351-893F-A484528EA8BF}">
      <dgm:prSet phldrT="1" phldr="0"/>
      <dgm:spPr/>
      <dgm:t>
        <a:bodyPr/>
        <a:lstStyle/>
        <a:p>
          <a:endParaRPr lang="en-US"/>
        </a:p>
      </dgm:t>
    </dgm:pt>
    <dgm:pt modelId="{00264C03-E3B0-476E-931B-D5635747B657}">
      <dgm:prSet/>
      <dgm:spPr/>
      <dgm:t>
        <a:bodyPr/>
        <a:lstStyle/>
        <a:p>
          <a:r>
            <a:rPr lang="en-US" b="1" dirty="0"/>
            <a:t>They don’t know how to achieve their goals?</a:t>
          </a:r>
        </a:p>
      </dgm:t>
    </dgm:pt>
    <dgm:pt modelId="{A3A8D777-1D12-4902-88D5-C1F84A4EB4EC}" type="parTrans" cxnId="{1005DE17-FCB6-417B-B033-4A39FCDE749F}">
      <dgm:prSet/>
      <dgm:spPr/>
      <dgm:t>
        <a:bodyPr/>
        <a:lstStyle/>
        <a:p>
          <a:endParaRPr lang="en-US"/>
        </a:p>
      </dgm:t>
    </dgm:pt>
    <dgm:pt modelId="{D1B6C46F-18A2-438C-A328-107126DE033E}" type="sibTrans" cxnId="{1005DE17-FCB6-417B-B033-4A39FCDE749F}">
      <dgm:prSet phldrT="2" phldr="0"/>
      <dgm:spPr/>
      <dgm:t>
        <a:bodyPr/>
        <a:lstStyle/>
        <a:p>
          <a:endParaRPr lang="en-US"/>
        </a:p>
      </dgm:t>
    </dgm:pt>
    <dgm:pt modelId="{C1C22619-61A3-4C94-B40D-511FFCE6F21A}">
      <dgm:prSet/>
      <dgm:spPr/>
      <dgm:t>
        <a:bodyPr/>
        <a:lstStyle/>
        <a:p>
          <a:r>
            <a:rPr lang="en-US" b="1" dirty="0"/>
            <a:t>They don’t have resources and support?</a:t>
          </a:r>
        </a:p>
      </dgm:t>
    </dgm:pt>
    <dgm:pt modelId="{97C97BA7-8A98-41DE-88D2-3421F71A469C}" type="parTrans" cxnId="{172D3A6C-D4F6-4B28-A3B7-52BC77F8F068}">
      <dgm:prSet/>
      <dgm:spPr/>
      <dgm:t>
        <a:bodyPr/>
        <a:lstStyle/>
        <a:p>
          <a:endParaRPr lang="en-US"/>
        </a:p>
      </dgm:t>
    </dgm:pt>
    <dgm:pt modelId="{D0562B7B-86E2-4106-AD6D-8A402362E6BA}" type="sibTrans" cxnId="{172D3A6C-D4F6-4B28-A3B7-52BC77F8F068}">
      <dgm:prSet phldrT="3" phldr="0"/>
      <dgm:spPr/>
      <dgm:t>
        <a:bodyPr/>
        <a:lstStyle/>
        <a:p>
          <a:endParaRPr lang="en-US"/>
        </a:p>
      </dgm:t>
    </dgm:pt>
    <dgm:pt modelId="{9604F95E-9007-4519-8A67-035213F5C1E3}" type="pres">
      <dgm:prSet presAssocID="{1D962D16-8677-40D3-9FF1-6EC712D05558}" presName="vert0" presStyleCnt="0">
        <dgm:presLayoutVars>
          <dgm:dir/>
          <dgm:animOne val="branch"/>
          <dgm:animLvl val="lvl"/>
        </dgm:presLayoutVars>
      </dgm:prSet>
      <dgm:spPr/>
    </dgm:pt>
    <dgm:pt modelId="{280F8E1F-C9AB-422B-8795-A4A5DE4B136A}" type="pres">
      <dgm:prSet presAssocID="{FDE68A68-49E4-4C02-97CC-F35DC6890644}" presName="thickLine" presStyleLbl="alignNode1" presStyleIdx="0" presStyleCnt="3"/>
      <dgm:spPr/>
    </dgm:pt>
    <dgm:pt modelId="{7BD9BE51-256A-4FA1-B852-842F48390E7B}" type="pres">
      <dgm:prSet presAssocID="{FDE68A68-49E4-4C02-97CC-F35DC6890644}" presName="horz1" presStyleCnt="0"/>
      <dgm:spPr/>
    </dgm:pt>
    <dgm:pt modelId="{39D8BEE9-DF73-4B97-96D3-BBAA6733F86F}" type="pres">
      <dgm:prSet presAssocID="{FDE68A68-49E4-4C02-97CC-F35DC6890644}" presName="tx1" presStyleLbl="revTx" presStyleIdx="0" presStyleCnt="3"/>
      <dgm:spPr/>
    </dgm:pt>
    <dgm:pt modelId="{78FB866B-2DCF-4D50-BE01-2D64C445DD7B}" type="pres">
      <dgm:prSet presAssocID="{FDE68A68-49E4-4C02-97CC-F35DC6890644}" presName="vert1" presStyleCnt="0"/>
      <dgm:spPr/>
    </dgm:pt>
    <dgm:pt modelId="{951DFEAA-307D-4017-8E13-E3D6DB49DC8E}" type="pres">
      <dgm:prSet presAssocID="{00264C03-E3B0-476E-931B-D5635747B657}" presName="thickLine" presStyleLbl="alignNode1" presStyleIdx="1" presStyleCnt="3"/>
      <dgm:spPr/>
    </dgm:pt>
    <dgm:pt modelId="{D4EB45B9-5F97-41BC-9D3B-F8428222E816}" type="pres">
      <dgm:prSet presAssocID="{00264C03-E3B0-476E-931B-D5635747B657}" presName="horz1" presStyleCnt="0"/>
      <dgm:spPr/>
    </dgm:pt>
    <dgm:pt modelId="{4F5A2875-3E39-4152-8E8E-371F0A609C48}" type="pres">
      <dgm:prSet presAssocID="{00264C03-E3B0-476E-931B-D5635747B657}" presName="tx1" presStyleLbl="revTx" presStyleIdx="1" presStyleCnt="3"/>
      <dgm:spPr/>
    </dgm:pt>
    <dgm:pt modelId="{8BFE8970-BAAA-41C5-9412-F96B7AAB39ED}" type="pres">
      <dgm:prSet presAssocID="{00264C03-E3B0-476E-931B-D5635747B657}" presName="vert1" presStyleCnt="0"/>
      <dgm:spPr/>
    </dgm:pt>
    <dgm:pt modelId="{DD3D6825-61FD-4500-8ADA-85E0BC117C2B}" type="pres">
      <dgm:prSet presAssocID="{C1C22619-61A3-4C94-B40D-511FFCE6F21A}" presName="thickLine" presStyleLbl="alignNode1" presStyleIdx="2" presStyleCnt="3"/>
      <dgm:spPr/>
    </dgm:pt>
    <dgm:pt modelId="{68C37CAF-BFFA-4EFC-A7D4-74CDF5B84C07}" type="pres">
      <dgm:prSet presAssocID="{C1C22619-61A3-4C94-B40D-511FFCE6F21A}" presName="horz1" presStyleCnt="0"/>
      <dgm:spPr/>
    </dgm:pt>
    <dgm:pt modelId="{9A09C7FB-6F71-4A35-85AD-B123866B3F35}" type="pres">
      <dgm:prSet presAssocID="{C1C22619-61A3-4C94-B40D-511FFCE6F21A}" presName="tx1" presStyleLbl="revTx" presStyleIdx="2" presStyleCnt="3"/>
      <dgm:spPr/>
    </dgm:pt>
    <dgm:pt modelId="{40406B32-1161-4A50-AE23-CD46254E5516}" type="pres">
      <dgm:prSet presAssocID="{C1C22619-61A3-4C94-B40D-511FFCE6F21A}" presName="vert1" presStyleCnt="0"/>
      <dgm:spPr/>
    </dgm:pt>
  </dgm:ptLst>
  <dgm:cxnLst>
    <dgm:cxn modelId="{1005DE17-FCB6-417B-B033-4A39FCDE749F}" srcId="{1D962D16-8677-40D3-9FF1-6EC712D05558}" destId="{00264C03-E3B0-476E-931B-D5635747B657}" srcOrd="1" destOrd="0" parTransId="{A3A8D777-1D12-4902-88D5-C1F84A4EB4EC}" sibTransId="{D1B6C46F-18A2-438C-A328-107126DE033E}"/>
    <dgm:cxn modelId="{A334275B-7938-4E7C-9B0A-BA65B6908058}" type="presOf" srcId="{00264C03-E3B0-476E-931B-D5635747B657}" destId="{4F5A2875-3E39-4152-8E8E-371F0A609C48}" srcOrd="0" destOrd="0" presId="urn:microsoft.com/office/officeart/2008/layout/LinedList"/>
    <dgm:cxn modelId="{0015615D-5FE7-40CF-88EC-633E71E978D0}" type="presOf" srcId="{FDE68A68-49E4-4C02-97CC-F35DC6890644}" destId="{39D8BEE9-DF73-4B97-96D3-BBAA6733F86F}" srcOrd="0" destOrd="0" presId="urn:microsoft.com/office/officeart/2008/layout/LinedList"/>
    <dgm:cxn modelId="{172D3A6C-D4F6-4B28-A3B7-52BC77F8F068}" srcId="{1D962D16-8677-40D3-9FF1-6EC712D05558}" destId="{C1C22619-61A3-4C94-B40D-511FFCE6F21A}" srcOrd="2" destOrd="0" parTransId="{97C97BA7-8A98-41DE-88D2-3421F71A469C}" sibTransId="{D0562B7B-86E2-4106-AD6D-8A402362E6BA}"/>
    <dgm:cxn modelId="{B1D58B80-B2FE-4994-A8ED-254B307C0930}" type="presOf" srcId="{1D962D16-8677-40D3-9FF1-6EC712D05558}" destId="{9604F95E-9007-4519-8A67-035213F5C1E3}" srcOrd="0" destOrd="0" presId="urn:microsoft.com/office/officeart/2008/layout/LinedList"/>
    <dgm:cxn modelId="{F54E13B0-C119-4351-893F-A484528EA8BF}" srcId="{1D962D16-8677-40D3-9FF1-6EC712D05558}" destId="{FDE68A68-49E4-4C02-97CC-F35DC6890644}" srcOrd="0" destOrd="0" parTransId="{2220A277-9CE2-4F45-B691-DD5092977AC8}" sibTransId="{3D97901A-BE50-45A9-B7F4-5A7CF74F3E76}"/>
    <dgm:cxn modelId="{C30DF6BD-37A9-4D7D-A4D7-3AD615F5BD61}" type="presOf" srcId="{C1C22619-61A3-4C94-B40D-511FFCE6F21A}" destId="{9A09C7FB-6F71-4A35-85AD-B123866B3F35}" srcOrd="0" destOrd="0" presId="urn:microsoft.com/office/officeart/2008/layout/LinedList"/>
    <dgm:cxn modelId="{7DF4CA68-2255-4822-845B-2E1DC776A3FA}" type="presParOf" srcId="{9604F95E-9007-4519-8A67-035213F5C1E3}" destId="{280F8E1F-C9AB-422B-8795-A4A5DE4B136A}" srcOrd="0" destOrd="0" presId="urn:microsoft.com/office/officeart/2008/layout/LinedList"/>
    <dgm:cxn modelId="{3B9B505F-FF10-4967-85F0-551B68A20F3E}" type="presParOf" srcId="{9604F95E-9007-4519-8A67-035213F5C1E3}" destId="{7BD9BE51-256A-4FA1-B852-842F48390E7B}" srcOrd="1" destOrd="0" presId="urn:microsoft.com/office/officeart/2008/layout/LinedList"/>
    <dgm:cxn modelId="{FF928C8C-CBB0-44CE-8C50-C0A2B3CA4E43}" type="presParOf" srcId="{7BD9BE51-256A-4FA1-B852-842F48390E7B}" destId="{39D8BEE9-DF73-4B97-96D3-BBAA6733F86F}" srcOrd="0" destOrd="0" presId="urn:microsoft.com/office/officeart/2008/layout/LinedList"/>
    <dgm:cxn modelId="{86E94EC8-6D12-4932-8576-BA8BDFDAB729}" type="presParOf" srcId="{7BD9BE51-256A-4FA1-B852-842F48390E7B}" destId="{78FB866B-2DCF-4D50-BE01-2D64C445DD7B}" srcOrd="1" destOrd="0" presId="urn:microsoft.com/office/officeart/2008/layout/LinedList"/>
    <dgm:cxn modelId="{62E3A3B8-798D-4AE5-B102-AF2B93089E34}" type="presParOf" srcId="{9604F95E-9007-4519-8A67-035213F5C1E3}" destId="{951DFEAA-307D-4017-8E13-E3D6DB49DC8E}" srcOrd="2" destOrd="0" presId="urn:microsoft.com/office/officeart/2008/layout/LinedList"/>
    <dgm:cxn modelId="{C78DC080-0FCE-435F-8AAB-D40A8EBFC58D}" type="presParOf" srcId="{9604F95E-9007-4519-8A67-035213F5C1E3}" destId="{D4EB45B9-5F97-41BC-9D3B-F8428222E816}" srcOrd="3" destOrd="0" presId="urn:microsoft.com/office/officeart/2008/layout/LinedList"/>
    <dgm:cxn modelId="{4812DEAB-4E10-46DC-9DFE-64C82F7FB193}" type="presParOf" srcId="{D4EB45B9-5F97-41BC-9D3B-F8428222E816}" destId="{4F5A2875-3E39-4152-8E8E-371F0A609C48}" srcOrd="0" destOrd="0" presId="urn:microsoft.com/office/officeart/2008/layout/LinedList"/>
    <dgm:cxn modelId="{0B9CCF8D-7382-4915-BFC8-4179F1BCA4DB}" type="presParOf" srcId="{D4EB45B9-5F97-41BC-9D3B-F8428222E816}" destId="{8BFE8970-BAAA-41C5-9412-F96B7AAB39ED}" srcOrd="1" destOrd="0" presId="urn:microsoft.com/office/officeart/2008/layout/LinedList"/>
    <dgm:cxn modelId="{150FE219-0F94-4779-ABF1-ADBE9DF575D6}" type="presParOf" srcId="{9604F95E-9007-4519-8A67-035213F5C1E3}" destId="{DD3D6825-61FD-4500-8ADA-85E0BC117C2B}" srcOrd="4" destOrd="0" presId="urn:microsoft.com/office/officeart/2008/layout/LinedList"/>
    <dgm:cxn modelId="{1225BC44-D612-43DA-90B3-55575FCB3809}" type="presParOf" srcId="{9604F95E-9007-4519-8A67-035213F5C1E3}" destId="{68C37CAF-BFFA-4EFC-A7D4-74CDF5B84C07}" srcOrd="5" destOrd="0" presId="urn:microsoft.com/office/officeart/2008/layout/LinedList"/>
    <dgm:cxn modelId="{DAECCC52-EBB3-4345-BA56-A1E0D261B912}" type="presParOf" srcId="{68C37CAF-BFFA-4EFC-A7D4-74CDF5B84C07}" destId="{9A09C7FB-6F71-4A35-85AD-B123866B3F35}" srcOrd="0" destOrd="0" presId="urn:microsoft.com/office/officeart/2008/layout/LinedList"/>
    <dgm:cxn modelId="{A8834852-B477-432C-8A27-868296A5E11B}" type="presParOf" srcId="{68C37CAF-BFFA-4EFC-A7D4-74CDF5B84C07}" destId="{40406B32-1161-4A50-AE23-CD46254E55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814C57-C73B-4E6A-B5CF-43AF1611463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88C6D45-F58A-4B37-83A8-F91F365AEFF0}">
      <dgm:prSet/>
      <dgm:spPr/>
      <dgm:t>
        <a:bodyPr/>
        <a:lstStyle/>
        <a:p>
          <a:r>
            <a:rPr lang="en-US" dirty="0"/>
            <a:t>Build a robust college &amp; career going culture, in which more students enroll and complete post-secondary education</a:t>
          </a:r>
        </a:p>
      </dgm:t>
    </dgm:pt>
    <dgm:pt modelId="{3B0778DA-5E4C-414A-B067-4E0530468609}" type="parTrans" cxnId="{751A64FA-479E-43E2-8036-FC421B15CC98}">
      <dgm:prSet/>
      <dgm:spPr/>
      <dgm:t>
        <a:bodyPr/>
        <a:lstStyle/>
        <a:p>
          <a:endParaRPr lang="en-US"/>
        </a:p>
      </dgm:t>
    </dgm:pt>
    <dgm:pt modelId="{0E0C0811-A547-4E7C-8AB9-EDD00003E478}" type="sibTrans" cxnId="{751A64FA-479E-43E2-8036-FC421B15CC9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C0D1D062-4F76-4D30-8D3D-AC4402706621}">
      <dgm:prSet/>
      <dgm:spPr/>
      <dgm:t>
        <a:bodyPr/>
        <a:lstStyle/>
        <a:p>
          <a:r>
            <a:rPr lang="en-US" dirty="0"/>
            <a:t>Use data to inform and measure success</a:t>
          </a:r>
        </a:p>
      </dgm:t>
    </dgm:pt>
    <dgm:pt modelId="{DA3549E7-CAE3-4698-873A-4794C0D89B5C}" type="parTrans" cxnId="{D8F5C344-F802-4076-ACC8-F60353438796}">
      <dgm:prSet/>
      <dgm:spPr/>
      <dgm:t>
        <a:bodyPr/>
        <a:lstStyle/>
        <a:p>
          <a:endParaRPr lang="en-US"/>
        </a:p>
      </dgm:t>
    </dgm:pt>
    <dgm:pt modelId="{F95F86A2-47EE-4A21-AC45-D11C8B453F44}" type="sibTrans" cxnId="{D8F5C344-F802-4076-ACC8-F6035343879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15FE99AA-CC67-402D-B6A1-EB17AB200D62}">
      <dgm:prSet/>
      <dgm:spPr/>
      <dgm:t>
        <a:bodyPr/>
        <a:lstStyle/>
        <a:p>
          <a:r>
            <a:rPr lang="en-US" dirty="0"/>
            <a:t>Make students part of the "army" that builds the college &amp; career going culture</a:t>
          </a:r>
        </a:p>
      </dgm:t>
    </dgm:pt>
    <dgm:pt modelId="{FFFF71F6-05EC-4EDD-A81D-B06DA525035F}" type="parTrans" cxnId="{B1F5DB75-D4DC-464F-A132-E81D22901637}">
      <dgm:prSet/>
      <dgm:spPr/>
      <dgm:t>
        <a:bodyPr/>
        <a:lstStyle/>
        <a:p>
          <a:endParaRPr lang="en-US"/>
        </a:p>
      </dgm:t>
    </dgm:pt>
    <dgm:pt modelId="{27148B22-93B4-4670-A5BC-138315C7EB81}" type="sibTrans" cxnId="{B1F5DB75-D4DC-464F-A132-E81D22901637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C54BDEF-1579-4702-B48F-8179652B8E20}" type="pres">
      <dgm:prSet presAssocID="{69814C57-C73B-4E6A-B5CF-43AF1611463A}" presName="Name0" presStyleCnt="0">
        <dgm:presLayoutVars>
          <dgm:animLvl val="lvl"/>
          <dgm:resizeHandles val="exact"/>
        </dgm:presLayoutVars>
      </dgm:prSet>
      <dgm:spPr/>
    </dgm:pt>
    <dgm:pt modelId="{B2D1D760-322D-4434-A824-E21BADB1F608}" type="pres">
      <dgm:prSet presAssocID="{688C6D45-F58A-4B37-83A8-F91F365AEFF0}" presName="compositeNode" presStyleCnt="0">
        <dgm:presLayoutVars>
          <dgm:bulletEnabled val="1"/>
        </dgm:presLayoutVars>
      </dgm:prSet>
      <dgm:spPr/>
    </dgm:pt>
    <dgm:pt modelId="{60297CAE-A46B-41BA-9460-BF0ED51C9BE8}" type="pres">
      <dgm:prSet presAssocID="{688C6D45-F58A-4B37-83A8-F91F365AEFF0}" presName="bgRect" presStyleLbl="bgAccFollowNode1" presStyleIdx="0" presStyleCnt="3"/>
      <dgm:spPr/>
    </dgm:pt>
    <dgm:pt modelId="{D0A3A740-25F0-4518-B4D0-E6F3BC359F6B}" type="pres">
      <dgm:prSet presAssocID="{0E0C0811-A547-4E7C-8AB9-EDD00003E478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7BB37A00-4EAD-4114-BE38-E7C2996F2FB5}" type="pres">
      <dgm:prSet presAssocID="{688C6D45-F58A-4B37-83A8-F91F365AEFF0}" presName="bottomLine" presStyleLbl="alignNode1" presStyleIdx="1" presStyleCnt="6">
        <dgm:presLayoutVars/>
      </dgm:prSet>
      <dgm:spPr/>
    </dgm:pt>
    <dgm:pt modelId="{E523A5CA-778B-4764-A19C-E2B8A1203ECA}" type="pres">
      <dgm:prSet presAssocID="{688C6D45-F58A-4B37-83A8-F91F365AEFF0}" presName="nodeText" presStyleLbl="bgAccFollowNode1" presStyleIdx="0" presStyleCnt="3">
        <dgm:presLayoutVars>
          <dgm:bulletEnabled val="1"/>
        </dgm:presLayoutVars>
      </dgm:prSet>
      <dgm:spPr/>
    </dgm:pt>
    <dgm:pt modelId="{B623E450-6146-4447-BF39-70117CA6538C}" type="pres">
      <dgm:prSet presAssocID="{0E0C0811-A547-4E7C-8AB9-EDD00003E478}" presName="sibTrans" presStyleCnt="0"/>
      <dgm:spPr/>
    </dgm:pt>
    <dgm:pt modelId="{AF057BD3-F90F-41D3-92DF-B809DF658D5A}" type="pres">
      <dgm:prSet presAssocID="{C0D1D062-4F76-4D30-8D3D-AC4402706621}" presName="compositeNode" presStyleCnt="0">
        <dgm:presLayoutVars>
          <dgm:bulletEnabled val="1"/>
        </dgm:presLayoutVars>
      </dgm:prSet>
      <dgm:spPr/>
    </dgm:pt>
    <dgm:pt modelId="{1F80ECB8-3BF7-405D-B723-A634CD219CD7}" type="pres">
      <dgm:prSet presAssocID="{C0D1D062-4F76-4D30-8D3D-AC4402706621}" presName="bgRect" presStyleLbl="bgAccFollowNode1" presStyleIdx="1" presStyleCnt="3"/>
      <dgm:spPr/>
    </dgm:pt>
    <dgm:pt modelId="{4360D9FE-6130-479F-B894-521F519FB5EA}" type="pres">
      <dgm:prSet presAssocID="{F95F86A2-47EE-4A21-AC45-D11C8B453F44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DB09469E-1035-497C-917D-7FF30AE5706E}" type="pres">
      <dgm:prSet presAssocID="{C0D1D062-4F76-4D30-8D3D-AC4402706621}" presName="bottomLine" presStyleLbl="alignNode1" presStyleIdx="3" presStyleCnt="6">
        <dgm:presLayoutVars/>
      </dgm:prSet>
      <dgm:spPr/>
    </dgm:pt>
    <dgm:pt modelId="{C74B3AF1-A360-47F4-9C6E-31EAFB1B87FC}" type="pres">
      <dgm:prSet presAssocID="{C0D1D062-4F76-4D30-8D3D-AC4402706621}" presName="nodeText" presStyleLbl="bgAccFollowNode1" presStyleIdx="1" presStyleCnt="3">
        <dgm:presLayoutVars>
          <dgm:bulletEnabled val="1"/>
        </dgm:presLayoutVars>
      </dgm:prSet>
      <dgm:spPr/>
    </dgm:pt>
    <dgm:pt modelId="{734DADB9-E0BC-4CED-A8AA-447F64A871C8}" type="pres">
      <dgm:prSet presAssocID="{F95F86A2-47EE-4A21-AC45-D11C8B453F44}" presName="sibTrans" presStyleCnt="0"/>
      <dgm:spPr/>
    </dgm:pt>
    <dgm:pt modelId="{DC6AE8F6-6B21-411E-A24D-540932DD4598}" type="pres">
      <dgm:prSet presAssocID="{15FE99AA-CC67-402D-B6A1-EB17AB200D62}" presName="compositeNode" presStyleCnt="0">
        <dgm:presLayoutVars>
          <dgm:bulletEnabled val="1"/>
        </dgm:presLayoutVars>
      </dgm:prSet>
      <dgm:spPr/>
    </dgm:pt>
    <dgm:pt modelId="{512A245D-3B67-4A89-801D-473439C25311}" type="pres">
      <dgm:prSet presAssocID="{15FE99AA-CC67-402D-B6A1-EB17AB200D62}" presName="bgRect" presStyleLbl="bgAccFollowNode1" presStyleIdx="2" presStyleCnt="3"/>
      <dgm:spPr/>
    </dgm:pt>
    <dgm:pt modelId="{59BE5F8D-18CF-4F5C-B608-1CF5A15448EA}" type="pres">
      <dgm:prSet presAssocID="{27148B22-93B4-4670-A5BC-138315C7EB81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99B08E25-F178-4B91-A9CA-B1C22FD2ADAB}" type="pres">
      <dgm:prSet presAssocID="{15FE99AA-CC67-402D-B6A1-EB17AB200D62}" presName="bottomLine" presStyleLbl="alignNode1" presStyleIdx="5" presStyleCnt="6">
        <dgm:presLayoutVars/>
      </dgm:prSet>
      <dgm:spPr/>
    </dgm:pt>
    <dgm:pt modelId="{B56D6F92-7AC6-4138-930A-912769B08597}" type="pres">
      <dgm:prSet presAssocID="{15FE99AA-CC67-402D-B6A1-EB17AB200D62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ED58110C-23B9-4178-928F-FEFBDFC53FCA}" type="presOf" srcId="{F95F86A2-47EE-4A21-AC45-D11C8B453F44}" destId="{4360D9FE-6130-479F-B894-521F519FB5EA}" srcOrd="0" destOrd="0" presId="urn:microsoft.com/office/officeart/2016/7/layout/BasicLinearProcessNumbered"/>
    <dgm:cxn modelId="{3CE42519-9006-450E-A5CA-7F281C669590}" type="presOf" srcId="{688C6D45-F58A-4B37-83A8-F91F365AEFF0}" destId="{60297CAE-A46B-41BA-9460-BF0ED51C9BE8}" srcOrd="0" destOrd="0" presId="urn:microsoft.com/office/officeart/2016/7/layout/BasicLinearProcessNumbered"/>
    <dgm:cxn modelId="{B456F735-C748-4DCD-996D-2D2FC32DD0EE}" type="presOf" srcId="{15FE99AA-CC67-402D-B6A1-EB17AB200D62}" destId="{512A245D-3B67-4A89-801D-473439C25311}" srcOrd="0" destOrd="0" presId="urn:microsoft.com/office/officeart/2016/7/layout/BasicLinearProcessNumbered"/>
    <dgm:cxn modelId="{B4993E39-F32E-46A9-990B-0947581064FE}" type="presOf" srcId="{C0D1D062-4F76-4D30-8D3D-AC4402706621}" destId="{1F80ECB8-3BF7-405D-B723-A634CD219CD7}" srcOrd="0" destOrd="0" presId="urn:microsoft.com/office/officeart/2016/7/layout/BasicLinearProcessNumbered"/>
    <dgm:cxn modelId="{D8F5C344-F802-4076-ACC8-F60353438796}" srcId="{69814C57-C73B-4E6A-B5CF-43AF1611463A}" destId="{C0D1D062-4F76-4D30-8D3D-AC4402706621}" srcOrd="1" destOrd="0" parTransId="{DA3549E7-CAE3-4698-873A-4794C0D89B5C}" sibTransId="{F95F86A2-47EE-4A21-AC45-D11C8B453F44}"/>
    <dgm:cxn modelId="{FA080F69-5D98-40C1-B16B-799CC06CB55A}" type="presOf" srcId="{0E0C0811-A547-4E7C-8AB9-EDD00003E478}" destId="{D0A3A740-25F0-4518-B4D0-E6F3BC359F6B}" srcOrd="0" destOrd="0" presId="urn:microsoft.com/office/officeart/2016/7/layout/BasicLinearProcessNumbered"/>
    <dgm:cxn modelId="{B1F5DB75-D4DC-464F-A132-E81D22901637}" srcId="{69814C57-C73B-4E6A-B5CF-43AF1611463A}" destId="{15FE99AA-CC67-402D-B6A1-EB17AB200D62}" srcOrd="2" destOrd="0" parTransId="{FFFF71F6-05EC-4EDD-A81D-B06DA525035F}" sibTransId="{27148B22-93B4-4670-A5BC-138315C7EB81}"/>
    <dgm:cxn modelId="{4EF93986-FCD0-47BC-A450-8CEF9AF79F55}" type="presOf" srcId="{C0D1D062-4F76-4D30-8D3D-AC4402706621}" destId="{C74B3AF1-A360-47F4-9C6E-31EAFB1B87FC}" srcOrd="1" destOrd="0" presId="urn:microsoft.com/office/officeart/2016/7/layout/BasicLinearProcessNumbered"/>
    <dgm:cxn modelId="{5E06AA8D-912E-4E69-BA2C-CD414C971026}" type="presOf" srcId="{15FE99AA-CC67-402D-B6A1-EB17AB200D62}" destId="{B56D6F92-7AC6-4138-930A-912769B08597}" srcOrd="1" destOrd="0" presId="urn:microsoft.com/office/officeart/2016/7/layout/BasicLinearProcessNumbered"/>
    <dgm:cxn modelId="{38FBF2A9-7316-4605-A11E-3A90DE7A2C75}" type="presOf" srcId="{688C6D45-F58A-4B37-83A8-F91F365AEFF0}" destId="{E523A5CA-778B-4764-A19C-E2B8A1203ECA}" srcOrd="1" destOrd="0" presId="urn:microsoft.com/office/officeart/2016/7/layout/BasicLinearProcessNumbered"/>
    <dgm:cxn modelId="{51ECCCB1-3241-42B4-B207-71FEF4088F21}" type="presOf" srcId="{69814C57-C73B-4E6A-B5CF-43AF1611463A}" destId="{6C54BDEF-1579-4702-B48F-8179652B8E20}" srcOrd="0" destOrd="0" presId="urn:microsoft.com/office/officeart/2016/7/layout/BasicLinearProcessNumbered"/>
    <dgm:cxn modelId="{81AD73F4-6295-471D-B277-E94C17472A8F}" type="presOf" srcId="{27148B22-93B4-4670-A5BC-138315C7EB81}" destId="{59BE5F8D-18CF-4F5C-B608-1CF5A15448EA}" srcOrd="0" destOrd="0" presId="urn:microsoft.com/office/officeart/2016/7/layout/BasicLinearProcessNumbered"/>
    <dgm:cxn modelId="{751A64FA-479E-43E2-8036-FC421B15CC98}" srcId="{69814C57-C73B-4E6A-B5CF-43AF1611463A}" destId="{688C6D45-F58A-4B37-83A8-F91F365AEFF0}" srcOrd="0" destOrd="0" parTransId="{3B0778DA-5E4C-414A-B067-4E0530468609}" sibTransId="{0E0C0811-A547-4E7C-8AB9-EDD00003E478}"/>
    <dgm:cxn modelId="{531B5B7D-AF3F-42AC-89E1-30647BD3F93B}" type="presParOf" srcId="{6C54BDEF-1579-4702-B48F-8179652B8E20}" destId="{B2D1D760-322D-4434-A824-E21BADB1F608}" srcOrd="0" destOrd="0" presId="urn:microsoft.com/office/officeart/2016/7/layout/BasicLinearProcessNumbered"/>
    <dgm:cxn modelId="{2DF4C601-BF50-48E9-BB82-B96C8AC03D0A}" type="presParOf" srcId="{B2D1D760-322D-4434-A824-E21BADB1F608}" destId="{60297CAE-A46B-41BA-9460-BF0ED51C9BE8}" srcOrd="0" destOrd="0" presId="urn:microsoft.com/office/officeart/2016/7/layout/BasicLinearProcessNumbered"/>
    <dgm:cxn modelId="{61211720-C9A4-4D24-85C6-A2EDADC25C83}" type="presParOf" srcId="{B2D1D760-322D-4434-A824-E21BADB1F608}" destId="{D0A3A740-25F0-4518-B4D0-E6F3BC359F6B}" srcOrd="1" destOrd="0" presId="urn:microsoft.com/office/officeart/2016/7/layout/BasicLinearProcessNumbered"/>
    <dgm:cxn modelId="{BAE75D3C-72AE-4C77-B37B-A38B5635D97A}" type="presParOf" srcId="{B2D1D760-322D-4434-A824-E21BADB1F608}" destId="{7BB37A00-4EAD-4114-BE38-E7C2996F2FB5}" srcOrd="2" destOrd="0" presId="urn:microsoft.com/office/officeart/2016/7/layout/BasicLinearProcessNumbered"/>
    <dgm:cxn modelId="{FD973180-8DEF-46B3-8035-42F669BCCDA3}" type="presParOf" srcId="{B2D1D760-322D-4434-A824-E21BADB1F608}" destId="{E523A5CA-778B-4764-A19C-E2B8A1203ECA}" srcOrd="3" destOrd="0" presId="urn:microsoft.com/office/officeart/2016/7/layout/BasicLinearProcessNumbered"/>
    <dgm:cxn modelId="{2B5CC040-9CB9-4D92-B7DB-6C253E9DB525}" type="presParOf" srcId="{6C54BDEF-1579-4702-B48F-8179652B8E20}" destId="{B623E450-6146-4447-BF39-70117CA6538C}" srcOrd="1" destOrd="0" presId="urn:microsoft.com/office/officeart/2016/7/layout/BasicLinearProcessNumbered"/>
    <dgm:cxn modelId="{55F298DC-20E7-4EE8-942F-182DDEC7C7B4}" type="presParOf" srcId="{6C54BDEF-1579-4702-B48F-8179652B8E20}" destId="{AF057BD3-F90F-41D3-92DF-B809DF658D5A}" srcOrd="2" destOrd="0" presId="urn:microsoft.com/office/officeart/2016/7/layout/BasicLinearProcessNumbered"/>
    <dgm:cxn modelId="{A0173C05-8743-44BD-BD57-4765C2BF9AEB}" type="presParOf" srcId="{AF057BD3-F90F-41D3-92DF-B809DF658D5A}" destId="{1F80ECB8-3BF7-405D-B723-A634CD219CD7}" srcOrd="0" destOrd="0" presId="urn:microsoft.com/office/officeart/2016/7/layout/BasicLinearProcessNumbered"/>
    <dgm:cxn modelId="{27A0843B-F12D-449B-95E7-58A477F675B1}" type="presParOf" srcId="{AF057BD3-F90F-41D3-92DF-B809DF658D5A}" destId="{4360D9FE-6130-479F-B894-521F519FB5EA}" srcOrd="1" destOrd="0" presId="urn:microsoft.com/office/officeart/2016/7/layout/BasicLinearProcessNumbered"/>
    <dgm:cxn modelId="{875F44E0-2F4D-4E4B-881B-5602EC8DCCAF}" type="presParOf" srcId="{AF057BD3-F90F-41D3-92DF-B809DF658D5A}" destId="{DB09469E-1035-497C-917D-7FF30AE5706E}" srcOrd="2" destOrd="0" presId="urn:microsoft.com/office/officeart/2016/7/layout/BasicLinearProcessNumbered"/>
    <dgm:cxn modelId="{89916DCC-CEB9-4A4E-96F5-FB3696DEDACB}" type="presParOf" srcId="{AF057BD3-F90F-41D3-92DF-B809DF658D5A}" destId="{C74B3AF1-A360-47F4-9C6E-31EAFB1B87FC}" srcOrd="3" destOrd="0" presId="urn:microsoft.com/office/officeart/2016/7/layout/BasicLinearProcessNumbered"/>
    <dgm:cxn modelId="{04BFE9ED-B33A-4145-ABCA-CCDA88154735}" type="presParOf" srcId="{6C54BDEF-1579-4702-B48F-8179652B8E20}" destId="{734DADB9-E0BC-4CED-A8AA-447F64A871C8}" srcOrd="3" destOrd="0" presId="urn:microsoft.com/office/officeart/2016/7/layout/BasicLinearProcessNumbered"/>
    <dgm:cxn modelId="{335AAD0A-35E5-47B0-A747-BF2F5902F0AB}" type="presParOf" srcId="{6C54BDEF-1579-4702-B48F-8179652B8E20}" destId="{DC6AE8F6-6B21-411E-A24D-540932DD4598}" srcOrd="4" destOrd="0" presId="urn:microsoft.com/office/officeart/2016/7/layout/BasicLinearProcessNumbered"/>
    <dgm:cxn modelId="{92F9BFF2-310B-4A6B-826E-1030D721B594}" type="presParOf" srcId="{DC6AE8F6-6B21-411E-A24D-540932DD4598}" destId="{512A245D-3B67-4A89-801D-473439C25311}" srcOrd="0" destOrd="0" presId="urn:microsoft.com/office/officeart/2016/7/layout/BasicLinearProcessNumbered"/>
    <dgm:cxn modelId="{C30B4CDE-D48B-47CF-9A20-6570452A76BA}" type="presParOf" srcId="{DC6AE8F6-6B21-411E-A24D-540932DD4598}" destId="{59BE5F8D-18CF-4F5C-B608-1CF5A15448EA}" srcOrd="1" destOrd="0" presId="urn:microsoft.com/office/officeart/2016/7/layout/BasicLinearProcessNumbered"/>
    <dgm:cxn modelId="{619F9E6B-7443-447E-A2CB-B1223052EB85}" type="presParOf" srcId="{DC6AE8F6-6B21-411E-A24D-540932DD4598}" destId="{99B08E25-F178-4B91-A9CA-B1C22FD2ADAB}" srcOrd="2" destOrd="0" presId="urn:microsoft.com/office/officeart/2016/7/layout/BasicLinearProcessNumbered"/>
    <dgm:cxn modelId="{8DFF3D35-8B1A-44D8-93BA-7FE3D09A32B9}" type="presParOf" srcId="{DC6AE8F6-6B21-411E-A24D-540932DD4598}" destId="{B56D6F92-7AC6-4138-930A-912769B0859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F8E1F-C9AB-422B-8795-A4A5DE4B136A}">
      <dsp:nvSpPr>
        <dsp:cNvPr id="0" name=""/>
        <dsp:cNvSpPr/>
      </dsp:nvSpPr>
      <dsp:spPr>
        <a:xfrm>
          <a:off x="0" y="2554"/>
          <a:ext cx="59061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8BEE9-DF73-4B97-96D3-BBAA6733F86F}">
      <dsp:nvSpPr>
        <dsp:cNvPr id="0" name=""/>
        <dsp:cNvSpPr/>
      </dsp:nvSpPr>
      <dsp:spPr>
        <a:xfrm>
          <a:off x="0" y="2554"/>
          <a:ext cx="5906181" cy="174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They don’t know what they want to be?</a:t>
          </a:r>
        </a:p>
      </dsp:txBody>
      <dsp:txXfrm>
        <a:off x="0" y="2554"/>
        <a:ext cx="5906181" cy="1741869"/>
      </dsp:txXfrm>
    </dsp:sp>
    <dsp:sp modelId="{951DFEAA-307D-4017-8E13-E3D6DB49DC8E}">
      <dsp:nvSpPr>
        <dsp:cNvPr id="0" name=""/>
        <dsp:cNvSpPr/>
      </dsp:nvSpPr>
      <dsp:spPr>
        <a:xfrm>
          <a:off x="0" y="1744424"/>
          <a:ext cx="59061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A2875-3E39-4152-8E8E-371F0A609C48}">
      <dsp:nvSpPr>
        <dsp:cNvPr id="0" name=""/>
        <dsp:cNvSpPr/>
      </dsp:nvSpPr>
      <dsp:spPr>
        <a:xfrm>
          <a:off x="0" y="1744424"/>
          <a:ext cx="5906181" cy="174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They don’t know how to achieve their goals?</a:t>
          </a:r>
        </a:p>
      </dsp:txBody>
      <dsp:txXfrm>
        <a:off x="0" y="1744424"/>
        <a:ext cx="5906181" cy="1741869"/>
      </dsp:txXfrm>
    </dsp:sp>
    <dsp:sp modelId="{DD3D6825-61FD-4500-8ADA-85E0BC117C2B}">
      <dsp:nvSpPr>
        <dsp:cNvPr id="0" name=""/>
        <dsp:cNvSpPr/>
      </dsp:nvSpPr>
      <dsp:spPr>
        <a:xfrm>
          <a:off x="0" y="3486293"/>
          <a:ext cx="590618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9C7FB-6F71-4A35-85AD-B123866B3F35}">
      <dsp:nvSpPr>
        <dsp:cNvPr id="0" name=""/>
        <dsp:cNvSpPr/>
      </dsp:nvSpPr>
      <dsp:spPr>
        <a:xfrm>
          <a:off x="0" y="3486293"/>
          <a:ext cx="5906181" cy="174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They don’t have resources and support?</a:t>
          </a:r>
        </a:p>
      </dsp:txBody>
      <dsp:txXfrm>
        <a:off x="0" y="3486293"/>
        <a:ext cx="5906181" cy="1741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97CAE-A46B-41BA-9460-BF0ED51C9BE8}">
      <dsp:nvSpPr>
        <dsp:cNvPr id="0" name=""/>
        <dsp:cNvSpPr/>
      </dsp:nvSpPr>
      <dsp:spPr>
        <a:xfrm>
          <a:off x="0" y="0"/>
          <a:ext cx="3143249" cy="38496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Build a robust college &amp; career going culture, in which more students enroll and complete post-secondary education</a:t>
          </a:r>
        </a:p>
      </dsp:txBody>
      <dsp:txXfrm>
        <a:off x="0" y="1462857"/>
        <a:ext cx="3143249" cy="2309774"/>
      </dsp:txXfrm>
    </dsp:sp>
    <dsp:sp modelId="{D0A3A740-25F0-4518-B4D0-E6F3BC359F6B}">
      <dsp:nvSpPr>
        <dsp:cNvPr id="0" name=""/>
        <dsp:cNvSpPr/>
      </dsp:nvSpPr>
      <dsp:spPr>
        <a:xfrm>
          <a:off x="994181" y="384962"/>
          <a:ext cx="1154887" cy="11548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039" tIns="12700" rIns="9003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63310" y="554091"/>
        <a:ext cx="816629" cy="816629"/>
      </dsp:txXfrm>
    </dsp:sp>
    <dsp:sp modelId="{7BB37A00-4EAD-4114-BE38-E7C2996F2FB5}">
      <dsp:nvSpPr>
        <dsp:cNvPr id="0" name=""/>
        <dsp:cNvSpPr/>
      </dsp:nvSpPr>
      <dsp:spPr>
        <a:xfrm>
          <a:off x="0" y="3849552"/>
          <a:ext cx="314324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0ECB8-3BF7-405D-B723-A634CD219CD7}">
      <dsp:nvSpPr>
        <dsp:cNvPr id="0" name=""/>
        <dsp:cNvSpPr/>
      </dsp:nvSpPr>
      <dsp:spPr>
        <a:xfrm>
          <a:off x="3457574" y="0"/>
          <a:ext cx="3143249" cy="38496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Use data to inform and measure success</a:t>
          </a:r>
        </a:p>
      </dsp:txBody>
      <dsp:txXfrm>
        <a:off x="3457574" y="1462857"/>
        <a:ext cx="3143249" cy="2309774"/>
      </dsp:txXfrm>
    </dsp:sp>
    <dsp:sp modelId="{4360D9FE-6130-479F-B894-521F519FB5EA}">
      <dsp:nvSpPr>
        <dsp:cNvPr id="0" name=""/>
        <dsp:cNvSpPr/>
      </dsp:nvSpPr>
      <dsp:spPr>
        <a:xfrm>
          <a:off x="4451756" y="384962"/>
          <a:ext cx="1154887" cy="11548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039" tIns="12700" rIns="9003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620885" y="554091"/>
        <a:ext cx="816629" cy="816629"/>
      </dsp:txXfrm>
    </dsp:sp>
    <dsp:sp modelId="{DB09469E-1035-497C-917D-7FF30AE5706E}">
      <dsp:nvSpPr>
        <dsp:cNvPr id="0" name=""/>
        <dsp:cNvSpPr/>
      </dsp:nvSpPr>
      <dsp:spPr>
        <a:xfrm>
          <a:off x="3457574" y="3849552"/>
          <a:ext cx="314324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A245D-3B67-4A89-801D-473439C25311}">
      <dsp:nvSpPr>
        <dsp:cNvPr id="0" name=""/>
        <dsp:cNvSpPr/>
      </dsp:nvSpPr>
      <dsp:spPr>
        <a:xfrm>
          <a:off x="6915149" y="0"/>
          <a:ext cx="3143249" cy="38496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Make students part of the "army" that builds the college &amp; career going culture</a:t>
          </a:r>
        </a:p>
      </dsp:txBody>
      <dsp:txXfrm>
        <a:off x="6915149" y="1462857"/>
        <a:ext cx="3143249" cy="2309774"/>
      </dsp:txXfrm>
    </dsp:sp>
    <dsp:sp modelId="{59BE5F8D-18CF-4F5C-B608-1CF5A15448EA}">
      <dsp:nvSpPr>
        <dsp:cNvPr id="0" name=""/>
        <dsp:cNvSpPr/>
      </dsp:nvSpPr>
      <dsp:spPr>
        <a:xfrm>
          <a:off x="7909331" y="384962"/>
          <a:ext cx="1154887" cy="11548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039" tIns="12700" rIns="9003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078460" y="554091"/>
        <a:ext cx="816629" cy="816629"/>
      </dsp:txXfrm>
    </dsp:sp>
    <dsp:sp modelId="{99B08E25-F178-4B91-A9CA-B1C22FD2ADAB}">
      <dsp:nvSpPr>
        <dsp:cNvPr id="0" name=""/>
        <dsp:cNvSpPr/>
      </dsp:nvSpPr>
      <dsp:spPr>
        <a:xfrm>
          <a:off x="6915149" y="3849552"/>
          <a:ext cx="314324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5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04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57ACF-9F71-476B-9AAF-CE955D2F5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2FFEA-81D8-4790-BB0E-FCDB7C43C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2DC3A-20B9-49AB-8BDE-66F4F15A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FAD1-42AD-4DA6-A058-4AAC621D9D4A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7E894-F593-4D25-A6B1-E048CE75D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238C-9865-41D0-80EB-494A52ED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BF35-4E6B-4625-8E50-F09798ED06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0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5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6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6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0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6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2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12/14/2022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457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8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79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BFDEA0-9DCD-488B-AA21-36B5A9720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B7B8C-7AC5-4634-86AE-9917BBCF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5B0A5-20CE-4D66-BD02-34F8C8F2C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BFAD1-42AD-4DA6-A058-4AAC621D9D4A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FC914-C0F0-415D-A3C1-5CFADD47C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8282A-EC5A-4DD8-BB51-428833A0F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1BF35-4E6B-4625-8E50-F09798ED06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3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fficialasvab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66A9FE-8A80-0C6C-FE3C-999116962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436" b="1333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7FD26E4-041F-4EF2-B92D-6034C0F8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4322" y="1179739"/>
            <a:ext cx="9443357" cy="2753880"/>
          </a:xfrm>
        </p:spPr>
        <p:txBody>
          <a:bodyPr anchor="b">
            <a:normAutofit/>
          </a:bodyPr>
          <a:lstStyle/>
          <a:p>
            <a:r>
              <a:rPr lang="en-US">
                <a:cs typeface="Calibri Light"/>
              </a:rPr>
              <a:t>College, Career &amp; Life Readiness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32761"/>
            <a:ext cx="9144000" cy="9432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cs typeface="Calibri"/>
              </a:rPr>
              <a:t>Kerlie Leonce, CCLR District Specialist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97B38-B8F0-D29C-0DF0-98657486E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08" y="4417874"/>
            <a:ext cx="11064814" cy="21387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lr>
                <a:srgbClr val="000000">
                  <a:lumMod val="85000"/>
                  <a:lumOff val="15000"/>
                </a:srgbClr>
              </a:buClr>
            </a:pPr>
            <a:r>
              <a:rPr lang="en-US" sz="2200" dirty="0">
                <a:ea typeface="+mn-lt"/>
                <a:cs typeface="+mn-lt"/>
              </a:rPr>
              <a:t>Eligible students may receive waivers for the SAT, ACT, &amp; college applications; eligibility is based on need. </a:t>
            </a:r>
            <a:endParaRPr lang="en-US" sz="2200" b="1" dirty="0">
              <a:ea typeface="+mn-lt"/>
              <a:cs typeface="+mn-lt"/>
            </a:endParaRPr>
          </a:p>
          <a:p>
            <a:pPr marL="617220" lvl="1">
              <a:buClr>
                <a:srgbClr val="262626"/>
              </a:buClr>
            </a:pPr>
            <a:r>
              <a:rPr lang="en-US" sz="2000" dirty="0">
                <a:ea typeface="+mn-lt"/>
                <a:cs typeface="+mn-lt"/>
              </a:rPr>
              <a:t>Parents need to complete both the Meal Benefits Disclosure form &amp; the Household Income Survey (MySchoolApps.com). Then reach out to their BRACE Advisor for waivers.</a:t>
            </a:r>
          </a:p>
          <a:p>
            <a:pPr marL="617220" lvl="1">
              <a:buClr>
                <a:srgbClr val="262626"/>
              </a:buClr>
            </a:pPr>
            <a:r>
              <a:rPr lang="en-US" sz="2000" dirty="0">
                <a:ea typeface="+mn-lt"/>
                <a:cs typeface="+mn-lt"/>
              </a:rPr>
              <a:t>Students attending a CEP school still need to complete the Household Income Survey</a:t>
            </a:r>
          </a:p>
          <a:p>
            <a:pPr>
              <a:buClr>
                <a:srgbClr val="262626"/>
              </a:buClr>
            </a:pPr>
            <a:endParaRPr lang="en-US" sz="2400" dirty="0">
              <a:ea typeface="+mn-lt"/>
              <a:cs typeface="+mn-lt"/>
            </a:endParaRPr>
          </a:p>
          <a:p>
            <a:pPr marL="0" indent="0">
              <a:buClr>
                <a:srgbClr val="262626"/>
              </a:buClr>
              <a:buNone/>
            </a:pPr>
            <a:endParaRPr lang="en-US" sz="2400" dirty="0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03E1C8-B7EE-5219-A187-77D58F6826C7}"/>
              </a:ext>
            </a:extLst>
          </p:cNvPr>
          <p:cNvSpPr/>
          <p:nvPr/>
        </p:nvSpPr>
        <p:spPr>
          <a:xfrm>
            <a:off x="802517" y="3955734"/>
            <a:ext cx="2760453" cy="35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400" b="1" dirty="0"/>
              <a:t>Fee Waivers</a:t>
            </a:r>
            <a:endParaRPr lang="en-US" sz="3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6207CA-70CC-7752-A3FC-88D1CEACC363}"/>
              </a:ext>
            </a:extLst>
          </p:cNvPr>
          <p:cNvSpPr txBox="1">
            <a:spLocks/>
          </p:cNvSpPr>
          <p:nvPr/>
        </p:nvSpPr>
        <p:spPr>
          <a:xfrm>
            <a:off x="802257" y="1378500"/>
            <a:ext cx="7240436" cy="248377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0000">
                  <a:lumMod val="85000"/>
                  <a:lumOff val="15000"/>
                </a:srgbClr>
              </a:buClr>
            </a:pPr>
            <a:r>
              <a:rPr lang="en-US" sz="2200" dirty="0">
                <a:ea typeface="+mn-lt"/>
                <a:cs typeface="+mn-lt"/>
              </a:rPr>
              <a:t>PSAT</a:t>
            </a:r>
            <a:endParaRPr lang="en-US" sz="2200" b="1" dirty="0">
              <a:ea typeface="+mn-lt"/>
              <a:cs typeface="+mn-lt"/>
            </a:endParaRPr>
          </a:p>
          <a:p>
            <a:pPr marL="342900" indent="-342900">
              <a:buClr>
                <a:srgbClr val="262626"/>
              </a:buClr>
            </a:pPr>
            <a:r>
              <a:rPr lang="en-US" sz="2200" dirty="0">
                <a:ea typeface="+mn-lt"/>
                <a:cs typeface="+mn-lt"/>
              </a:rPr>
              <a:t>SAT/ACT</a:t>
            </a:r>
            <a:endParaRPr lang="en-US" sz="2000">
              <a:ea typeface="+mn-lt"/>
              <a:cs typeface="+mn-lt"/>
            </a:endParaRPr>
          </a:p>
          <a:p>
            <a:pPr marL="617220" lvl="1">
              <a:buClr>
                <a:srgbClr val="262626"/>
              </a:buClr>
            </a:pPr>
            <a:r>
              <a:rPr lang="en-US" sz="2000" dirty="0">
                <a:ea typeface="+mn-lt"/>
                <a:cs typeface="+mn-lt"/>
              </a:rPr>
              <a:t>Spring of 11th Grade</a:t>
            </a:r>
          </a:p>
          <a:p>
            <a:pPr marL="342900" indent="-342900">
              <a:buClr>
                <a:srgbClr val="262626"/>
              </a:buClr>
            </a:pPr>
            <a:r>
              <a:rPr lang="en-US" sz="2000" dirty="0">
                <a:ea typeface="+mn-lt"/>
                <a:cs typeface="+mn-lt"/>
              </a:rPr>
              <a:t>Practice Tests</a:t>
            </a:r>
          </a:p>
          <a:p>
            <a:pPr marL="617220" lvl="1" indent="-285750">
              <a:buClr>
                <a:srgbClr val="262626"/>
              </a:buClr>
            </a:pPr>
            <a:r>
              <a:rPr lang="en-US" sz="2000" dirty="0">
                <a:ea typeface="+mn-lt"/>
                <a:cs typeface="+mn-lt"/>
              </a:rPr>
              <a:t>Khan Academy (via </a:t>
            </a:r>
            <a:r>
              <a:rPr lang="en-US" sz="2000" dirty="0" err="1">
                <a:ea typeface="+mn-lt"/>
                <a:cs typeface="+mn-lt"/>
              </a:rPr>
              <a:t>CollegeBoard</a:t>
            </a:r>
            <a:r>
              <a:rPr lang="en-US" sz="2000" dirty="0">
                <a:ea typeface="+mn-lt"/>
                <a:cs typeface="+mn-lt"/>
              </a:rPr>
              <a:t>), Public Library</a:t>
            </a:r>
          </a:p>
          <a:p>
            <a:pPr marL="617220" lvl="1" indent="-285750">
              <a:buClr>
                <a:srgbClr val="262626"/>
              </a:buClr>
            </a:pPr>
            <a:r>
              <a:rPr lang="en-US" sz="2000" dirty="0">
                <a:ea typeface="+mn-lt"/>
                <a:cs typeface="+mn-lt"/>
              </a:rPr>
              <a:t>Try &amp; try again! Some colleges </a:t>
            </a:r>
            <a:r>
              <a:rPr lang="en-US" sz="2000" dirty="0" err="1">
                <a:ea typeface="+mn-lt"/>
                <a:cs typeface="+mn-lt"/>
              </a:rPr>
              <a:t>superscore</a:t>
            </a:r>
            <a:r>
              <a:rPr lang="en-US" sz="2000" dirty="0">
                <a:ea typeface="+mn-lt"/>
                <a:cs typeface="+mn-lt"/>
              </a:rPr>
              <a:t> results!</a:t>
            </a:r>
          </a:p>
          <a:p>
            <a:pPr marL="617220" lvl="1" indent="-285750">
              <a:buClr>
                <a:srgbClr val="262626"/>
              </a:buClr>
            </a:pPr>
            <a:endParaRPr lang="en-US" sz="2000" dirty="0">
              <a:ea typeface="+mn-lt"/>
              <a:cs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884CC8-205B-98ED-D8D5-857FF5FA6A28}"/>
              </a:ext>
            </a:extLst>
          </p:cNvPr>
          <p:cNvSpPr/>
          <p:nvPr/>
        </p:nvSpPr>
        <p:spPr>
          <a:xfrm>
            <a:off x="802516" y="907734"/>
            <a:ext cx="2760453" cy="35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400" b="1" dirty="0"/>
              <a:t>Testing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903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433CF-9F14-6210-3ED2-30B511190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611" y="2103120"/>
            <a:ext cx="5181024" cy="40653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/>
              <a:t>Florida State University System (SUS)</a:t>
            </a:r>
          </a:p>
          <a:p>
            <a:pPr>
              <a:buClr>
                <a:srgbClr val="262626"/>
              </a:buClr>
            </a:pPr>
            <a:r>
              <a:rPr lang="en-US" sz="2200" dirty="0"/>
              <a:t>Community Colleges</a:t>
            </a:r>
          </a:p>
          <a:p>
            <a:pPr>
              <a:buClr>
                <a:srgbClr val="262626"/>
              </a:buClr>
            </a:pPr>
            <a:r>
              <a:rPr lang="en-US" sz="2200" dirty="0"/>
              <a:t>Technical Colleges</a:t>
            </a:r>
          </a:p>
          <a:p>
            <a:pPr lvl="1" indent="-285750">
              <a:buClr>
                <a:srgbClr val="262626"/>
              </a:buClr>
            </a:pPr>
            <a:r>
              <a:rPr lang="en-US" sz="2200" dirty="0"/>
              <a:t>Sheridan, </a:t>
            </a:r>
            <a:r>
              <a:rPr lang="en-US" sz="2200" dirty="0" err="1"/>
              <a:t>McFatter</a:t>
            </a:r>
            <a:r>
              <a:rPr lang="en-US" sz="2200" dirty="0"/>
              <a:t>, Atlantic</a:t>
            </a:r>
          </a:p>
          <a:p>
            <a:pPr>
              <a:buClr>
                <a:srgbClr val="262626"/>
              </a:buClr>
            </a:pPr>
            <a:r>
              <a:rPr lang="en-US" sz="2200" dirty="0"/>
              <a:t>Historically Black Colleges &amp; Universities (HBCU)</a:t>
            </a:r>
          </a:p>
          <a:p>
            <a:pPr>
              <a:buClr>
                <a:srgbClr val="262626"/>
              </a:buClr>
            </a:pPr>
            <a:r>
              <a:rPr lang="en-US" sz="2200" dirty="0"/>
              <a:t>Hispanic Serving Institutions (HIS)</a:t>
            </a:r>
          </a:p>
          <a:p>
            <a:pPr marL="0" indent="0" algn="ctr">
              <a:buClr>
                <a:srgbClr val="262626"/>
              </a:buClr>
              <a:buNone/>
            </a:pPr>
            <a:r>
              <a:rPr lang="en-US" sz="2200" b="1" dirty="0"/>
              <a:t>Use </a:t>
            </a:r>
            <a:r>
              <a:rPr lang="en-US" sz="2200" b="1" dirty="0" err="1"/>
              <a:t>SuperMatch</a:t>
            </a:r>
            <a:r>
              <a:rPr lang="en-US" sz="2200" b="1" dirty="0"/>
              <a:t> to help you decide!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608F9-97CE-2DB6-E0AF-D963E49D1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7307" y="2103120"/>
            <a:ext cx="5770497" cy="3749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Free Application for Federal Student Aid (</a:t>
            </a:r>
            <a:r>
              <a:rPr lang="en-US" sz="2200" b="1" dirty="0"/>
              <a:t>FAFSA</a:t>
            </a:r>
            <a:r>
              <a:rPr lang="en-US" sz="2200" dirty="0"/>
              <a:t>)</a:t>
            </a:r>
          </a:p>
          <a:p>
            <a:pPr lvl="1" indent="-285750">
              <a:buClr>
                <a:srgbClr val="262626"/>
              </a:buClr>
            </a:pPr>
            <a:r>
              <a:rPr lang="en-US" sz="2200" i="1" dirty="0"/>
              <a:t>For seniors, opens October 1st</a:t>
            </a:r>
          </a:p>
          <a:p>
            <a:pPr>
              <a:buClr>
                <a:srgbClr val="262626"/>
              </a:buClr>
            </a:pPr>
            <a:r>
              <a:rPr lang="en-US" sz="2200" dirty="0"/>
              <a:t>Grants</a:t>
            </a:r>
          </a:p>
          <a:p>
            <a:pPr>
              <a:buClr>
                <a:srgbClr val="262626"/>
              </a:buClr>
            </a:pPr>
            <a:r>
              <a:rPr lang="en-US" sz="2200"/>
              <a:t>Scholarships (Naviance, BigFutures, BEF)</a:t>
            </a:r>
          </a:p>
          <a:p>
            <a:pPr>
              <a:buClr>
                <a:srgbClr val="262626"/>
              </a:buClr>
            </a:pPr>
            <a:r>
              <a:rPr lang="en-US" sz="2200" dirty="0"/>
              <a:t>Institutional Aid</a:t>
            </a:r>
          </a:p>
          <a:p>
            <a:pPr>
              <a:buClr>
                <a:srgbClr val="262626"/>
              </a:buClr>
            </a:pPr>
            <a:r>
              <a:rPr lang="en-US" sz="2200" dirty="0"/>
              <a:t>Prepaid</a:t>
            </a:r>
          </a:p>
          <a:p>
            <a:pPr>
              <a:buClr>
                <a:srgbClr val="262626"/>
              </a:buClr>
            </a:pPr>
            <a:r>
              <a:rPr lang="en-US" sz="2200" dirty="0"/>
              <a:t>Loans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B50F74-E7CB-D10F-45DE-A121BD17CCC9}"/>
              </a:ext>
            </a:extLst>
          </p:cNvPr>
          <p:cNvSpPr/>
          <p:nvPr/>
        </p:nvSpPr>
        <p:spPr>
          <a:xfrm>
            <a:off x="1061309" y="1339052"/>
            <a:ext cx="4543246" cy="603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 b="1" dirty="0"/>
              <a:t>Choosing a College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F7E11B-0F0B-5E04-F88E-D93476A0B52C}"/>
              </a:ext>
            </a:extLst>
          </p:cNvPr>
          <p:cNvSpPr/>
          <p:nvPr/>
        </p:nvSpPr>
        <p:spPr>
          <a:xfrm>
            <a:off x="6467196" y="1339052"/>
            <a:ext cx="4543246" cy="603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 b="1" dirty="0"/>
              <a:t>Paying for College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96984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4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18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0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F3689-1079-6CB1-5D10-B3876054D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</a:rPr>
              <a:t>Bright Futures Scholarships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7490-2B82-12CF-3BA9-678121DF4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691" y="1000370"/>
            <a:ext cx="6212310" cy="48572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</a:rPr>
              <a:t>Florida Academic Scholars (FAS)</a:t>
            </a:r>
          </a:p>
          <a:p>
            <a:pPr lvl="1">
              <a:lnSpc>
                <a:spcPct val="100000"/>
              </a:lnSpc>
              <a:buClr>
                <a:srgbClr val="262626"/>
              </a:buClr>
            </a:pPr>
            <a:r>
              <a:rPr lang="en-US" sz="1600">
                <a:solidFill>
                  <a:srgbClr val="FFFFFF"/>
                </a:solidFill>
              </a:rPr>
              <a:t>Students who meet elibility receive 100% tuition &amp; fees</a:t>
            </a:r>
          </a:p>
          <a:p>
            <a:pPr lvl="1">
              <a:lnSpc>
                <a:spcPct val="100000"/>
              </a:lnSpc>
              <a:buClr>
                <a:srgbClr val="262626"/>
              </a:buClr>
            </a:pPr>
            <a:r>
              <a:rPr lang="en-US" sz="1600">
                <a:solidFill>
                  <a:srgbClr val="FFFFFF"/>
                </a:solidFill>
              </a:rPr>
              <a:t>3.5 GPA, 100 service hours, 29 ACT or 1330 SAT</a:t>
            </a:r>
          </a:p>
          <a:p>
            <a:pPr>
              <a:lnSpc>
                <a:spcPct val="100000"/>
              </a:lnSpc>
              <a:buClr>
                <a:srgbClr val="262626"/>
              </a:buClr>
            </a:pPr>
            <a:r>
              <a:rPr lang="en-US" sz="1600" b="1">
                <a:solidFill>
                  <a:srgbClr val="FFFFFF"/>
                </a:solidFill>
              </a:rPr>
              <a:t>Florida Medallion Scholars (FMS)</a:t>
            </a:r>
          </a:p>
          <a:p>
            <a:pPr lvl="1">
              <a:lnSpc>
                <a:spcPct val="100000"/>
              </a:lnSpc>
              <a:buClr>
                <a:srgbClr val="262626"/>
              </a:buClr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Students who meet elibility receive 75% tuition &amp; fees</a:t>
            </a:r>
            <a:endParaRPr lang="en-US" sz="1600">
              <a:solidFill>
                <a:srgbClr val="FFFFFF"/>
              </a:solidFill>
            </a:endParaRPr>
          </a:p>
          <a:p>
            <a:pPr lvl="1">
              <a:lnSpc>
                <a:spcPct val="100000"/>
              </a:lnSpc>
              <a:buClr>
                <a:srgbClr val="262626"/>
              </a:buClr>
            </a:pPr>
            <a:r>
              <a:rPr lang="en-US" sz="1600">
                <a:solidFill>
                  <a:srgbClr val="FFFFFF"/>
                </a:solidFill>
              </a:rPr>
              <a:t>3.0 GPA, 75 service hours, 25 ACT or 1210 SAT</a:t>
            </a:r>
          </a:p>
          <a:p>
            <a:pPr>
              <a:lnSpc>
                <a:spcPct val="100000"/>
              </a:lnSpc>
              <a:buClr>
                <a:srgbClr val="262626"/>
              </a:buClr>
            </a:pPr>
            <a:r>
              <a:rPr lang="en-US" sz="1600" b="1">
                <a:solidFill>
                  <a:srgbClr val="FFFFFF"/>
                </a:solidFill>
              </a:rPr>
              <a:t>Gold Seal Vocational Scholars</a:t>
            </a:r>
          </a:p>
          <a:p>
            <a:pPr lvl="1">
              <a:lnSpc>
                <a:spcPct val="100000"/>
              </a:lnSpc>
              <a:buClr>
                <a:srgbClr val="262626"/>
              </a:buClr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Earn 3 full credits in a single Career and Technical Education program, 3.5 in career education courses, 30 service hours, test score requirement on ACT, SAT, or P.E.R.T.</a:t>
            </a:r>
            <a:endParaRPr lang="en-US" sz="16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Clr>
                <a:srgbClr val="262626"/>
              </a:buClr>
            </a:pPr>
            <a:r>
              <a:rPr lang="en-US" sz="1600" b="1">
                <a:solidFill>
                  <a:srgbClr val="FFFFFF"/>
                </a:solidFill>
              </a:rPr>
              <a:t>Gold Seal Cape Scholars</a:t>
            </a:r>
          </a:p>
          <a:p>
            <a:pPr lvl="1">
              <a:lnSpc>
                <a:spcPct val="100000"/>
              </a:lnSpc>
              <a:buClr>
                <a:srgbClr val="262626"/>
              </a:buClr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Earn a minimum of 5 postsecondary credit hours through CAPE industry certifications that articulate college credit, 30 service hours, enrolled in a career education/certification program</a:t>
            </a:r>
            <a:endParaRPr lang="en-U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16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1A423-02B0-93D3-7D76-34E940DD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Enlist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F01F4-E3C6-A36B-AA60-E1941ACAF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49851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Arial"/>
                <a:cs typeface="Arial"/>
              </a:rPr>
              <a:t>Enlisting in the U.S. Military is another great option for students after high school graduation. Service in the armed forces can lead to a job or college-level education.</a:t>
            </a:r>
          </a:p>
          <a:p>
            <a:pPr>
              <a:lnSpc>
                <a:spcPct val="100000"/>
              </a:lnSpc>
              <a:buClr>
                <a:srgbClr val="262626"/>
              </a:buClr>
            </a:pPr>
            <a:r>
              <a:rPr lang="en-US" sz="1600">
                <a:latin typeface="Arial"/>
                <a:cs typeface="Arial"/>
              </a:rPr>
              <a:t>Joining the military doesn’t mean students can only be a soldier; each branch has many training programs. There are opportunities to become a doctor, engineer, pilot, computer specialist, communications professional and more.</a:t>
            </a:r>
          </a:p>
          <a:p>
            <a:pPr>
              <a:lnSpc>
                <a:spcPct val="100000"/>
              </a:lnSpc>
              <a:buClr>
                <a:srgbClr val="262626"/>
              </a:buClr>
            </a:pPr>
            <a:r>
              <a:rPr lang="en-US" sz="1600">
                <a:latin typeface="Arial"/>
                <a:cs typeface="Arial"/>
              </a:rPr>
              <a:t>Students must take the Armed Services Vocational Aptitude Battery (ASVAB)</a:t>
            </a:r>
          </a:p>
          <a:p>
            <a:pPr lvl="1">
              <a:lnSpc>
                <a:spcPct val="100000"/>
              </a:lnSpc>
              <a:buClr>
                <a:srgbClr val="262626"/>
              </a:buClr>
            </a:pPr>
            <a:r>
              <a:rPr lang="en-US" sz="1600">
                <a:latin typeface="Arial"/>
                <a:cs typeface="Arial"/>
              </a:rPr>
              <a:t>Preparation materials for the ASVAB can be found here: </a:t>
            </a:r>
            <a:r>
              <a:rPr lang="en-US" sz="1600">
                <a:ea typeface="+mn-lt"/>
                <a:cs typeface="+mn-lt"/>
                <a:hlinkClick r:id="rId2"/>
              </a:rPr>
              <a:t>HOME | ASVAB (officialasvab.com)</a:t>
            </a:r>
            <a:endParaRPr lang="en-US"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62626"/>
              </a:buClr>
            </a:pPr>
            <a:r>
              <a:rPr lang="en-US" sz="1600">
                <a:latin typeface="Arial"/>
                <a:cs typeface="Arial"/>
              </a:rPr>
              <a:t>Local recruiters make visits to schools to provide information and guidance on enlistment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Font typeface="Arial,Sans-Serif" pitchFamily="18" charset="0"/>
              <a:buChar char="•"/>
            </a:pPr>
            <a:endParaRPr lang="en-US" sz="1600">
              <a:latin typeface="Arial"/>
              <a:ea typeface="+mn-lt"/>
              <a:cs typeface="Arial"/>
            </a:endParaRPr>
          </a:p>
          <a:p>
            <a:pPr>
              <a:lnSpc>
                <a:spcPct val="100000"/>
              </a:lnSpc>
              <a:buClr>
                <a:srgbClr val="262626"/>
              </a:buClr>
            </a:pPr>
            <a:endParaRPr lang="en-US"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6329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7D6D-30C6-0A93-4C4D-2C5982F8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0028"/>
            <a:ext cx="10058400" cy="1371600"/>
          </a:xfrm>
        </p:spPr>
        <p:txBody>
          <a:bodyPr/>
          <a:lstStyle/>
          <a:p>
            <a:r>
              <a:rPr lang="en-US"/>
              <a:t>Employ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3045C-A40D-4ED3-D41D-0BE8BD451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16" y="1283612"/>
            <a:ext cx="11266097" cy="48991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38785" indent="0">
              <a:spcBef>
                <a:spcPts val="500"/>
              </a:spcBef>
              <a:buClr>
                <a:srgbClr val="000000">
                  <a:lumMod val="85000"/>
                  <a:lumOff val="15000"/>
                </a:srgbClr>
              </a:buClr>
              <a:buNone/>
            </a:pPr>
            <a:r>
              <a:rPr lang="en-US" sz="2400">
                <a:latin typeface="Avenir Next LT Pro"/>
                <a:cs typeface="Arial"/>
              </a:rPr>
              <a:t>To increase earning potential, students should consider:</a:t>
            </a:r>
            <a:endParaRPr lang="en-US" sz="2400">
              <a:latin typeface="Avenir Next LT Pro"/>
              <a:ea typeface="+mn-lt"/>
              <a:cs typeface="+mn-lt"/>
            </a:endParaRPr>
          </a:p>
          <a:p>
            <a:pPr marL="895985" lvl="1">
              <a:buClr>
                <a:srgbClr val="262626"/>
              </a:buClr>
            </a:pPr>
            <a:r>
              <a:rPr lang="en-US" sz="2000">
                <a:latin typeface="Avenir Next LT Pro"/>
                <a:cs typeface="Arial"/>
              </a:rPr>
              <a:t>Exploring apprenticeship programs, which provide on-the-job training and education while earning a wage. </a:t>
            </a:r>
          </a:p>
          <a:p>
            <a:pPr marL="895985" lvl="1">
              <a:spcBef>
                <a:spcPts val="500"/>
              </a:spcBef>
              <a:buClr>
                <a:srgbClr val="262626"/>
              </a:buClr>
            </a:pPr>
            <a:r>
              <a:rPr lang="en-US" sz="2000">
                <a:latin typeface="Avenir Next LT Pro"/>
                <a:cs typeface="Arial"/>
              </a:rPr>
              <a:t>Volunteering, to get experience in various fields of interest.</a:t>
            </a:r>
          </a:p>
          <a:p>
            <a:pPr marL="438785" indent="0">
              <a:spcBef>
                <a:spcPts val="500"/>
              </a:spcBef>
              <a:buClr>
                <a:srgbClr val="262626"/>
              </a:buClr>
              <a:buNone/>
            </a:pPr>
            <a:r>
              <a:rPr lang="en-US" sz="2400">
                <a:latin typeface="Avenir Next LT Pro"/>
                <a:cs typeface="Arial"/>
              </a:rPr>
              <a:t>Opportunities:</a:t>
            </a:r>
          </a:p>
          <a:p>
            <a:pPr marL="895985" lvl="2">
              <a:buClr>
                <a:srgbClr val="262626"/>
              </a:buClr>
              <a:buFont typeface="Arial,Sans-Serif" pitchFamily="18" charset="0"/>
              <a:buChar char="•"/>
            </a:pPr>
            <a:r>
              <a:rPr lang="en-US" sz="2000">
                <a:latin typeface="Avenir Next LT Pro"/>
                <a:cs typeface="Arial"/>
              </a:rPr>
              <a:t>Career Technical Education Pathways- prepares these learners for the world of work by introducing them to workplace competencies and makes academic content accessible to students by providing it in a hands-on context. Go to </a:t>
            </a:r>
            <a:r>
              <a:rPr lang="en-US" sz="2000" b="1">
                <a:latin typeface="Avenir Next LT Pro"/>
                <a:cs typeface="Arial"/>
              </a:rPr>
              <a:t>browardschools.com/CTACE </a:t>
            </a:r>
            <a:r>
              <a:rPr lang="en-US" sz="2000">
                <a:latin typeface="Avenir Next LT Pro"/>
                <a:cs typeface="Arial"/>
              </a:rPr>
              <a:t>for more information</a:t>
            </a:r>
          </a:p>
          <a:p>
            <a:pPr marL="895985" lvl="2">
              <a:buClr>
                <a:srgbClr val="262626"/>
              </a:buClr>
              <a:buFont typeface="Arial,Sans-Serif" pitchFamily="18" charset="0"/>
              <a:buChar char="•"/>
            </a:pPr>
            <a:r>
              <a:rPr lang="en-US" sz="2000">
                <a:ea typeface="+mn-lt"/>
                <a:cs typeface="+mn-lt"/>
              </a:rPr>
              <a:t>Students who meet specified requirements for a comprehensive program of study in career education may be recognized with a Florida Ready to Work Credential or designation reflecting one or more industry certifications</a:t>
            </a:r>
          </a:p>
          <a:p>
            <a:pPr marL="895985" lvl="2">
              <a:buClr>
                <a:srgbClr val="262626"/>
              </a:buClr>
              <a:buFont typeface="Arial,Sans-Serif" pitchFamily="18" charset="0"/>
              <a:buChar char="•"/>
            </a:pPr>
            <a:r>
              <a:rPr lang="en-US" sz="2000">
                <a:latin typeface="Avenir Next LT Pro"/>
                <a:cs typeface="Arial"/>
              </a:rPr>
              <a:t>After high school, attending one of our Technical Colleges</a:t>
            </a:r>
            <a:endParaRPr lang="en-US" sz="2000" dirty="0">
              <a:latin typeface="Avenir Next LT Pr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5631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79F47-0FBB-5DF2-1067-C7608DE04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Explore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22154-9113-05E1-CB02-F40C5EB50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/>
              <a:t>Taking an </a:t>
            </a:r>
            <a:r>
              <a:rPr lang="en-US" sz="2000" b="1"/>
              <a:t>intentional </a:t>
            </a:r>
            <a:r>
              <a:rPr lang="en-US" sz="2000"/>
              <a:t>break via a Gap Year program. A true Gap Year meets the following criteria:</a:t>
            </a:r>
          </a:p>
          <a:p>
            <a:pPr lvl="1">
              <a:lnSpc>
                <a:spcPct val="100000"/>
              </a:lnSpc>
              <a:buClr>
                <a:srgbClr val="262626"/>
              </a:buClr>
            </a:pPr>
            <a:r>
              <a:rPr lang="en-US" sz="2000"/>
              <a:t>Has a start &amp; end date</a:t>
            </a:r>
          </a:p>
          <a:p>
            <a:pPr lvl="1">
              <a:lnSpc>
                <a:spcPct val="100000"/>
              </a:lnSpc>
              <a:buClr>
                <a:srgbClr val="262626"/>
              </a:buClr>
            </a:pPr>
            <a:r>
              <a:rPr lang="en-US" sz="2000"/>
              <a:t>Provides experiential learning, to deepen one's practical, professional, and personal awareness </a:t>
            </a:r>
            <a:r>
              <a:rPr lang="en-US" sz="2000">
                <a:latin typeface="Avenir Next LT Pro"/>
                <a:cs typeface="Arial"/>
              </a:rPr>
              <a:t> </a:t>
            </a:r>
            <a:endParaRPr lang="en-US"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262626"/>
              </a:buClr>
            </a:pPr>
            <a:r>
              <a:rPr lang="en-US" sz="2000">
                <a:cs typeface="Arial"/>
              </a:rPr>
              <a:t>Revolves around volunteering/service, career exploration/experience, &amp;/or is temporary employment that supplements further education </a:t>
            </a:r>
          </a:p>
          <a:p>
            <a:pPr>
              <a:lnSpc>
                <a:spcPct val="100000"/>
              </a:lnSpc>
              <a:buClr>
                <a:srgbClr val="262626"/>
              </a:buClr>
            </a:pPr>
            <a:r>
              <a:rPr lang="en-US" sz="2000"/>
              <a:t>Many Gap Year programs can be paid for through financial aid (FAFSA)</a:t>
            </a:r>
          </a:p>
          <a:p>
            <a:pPr>
              <a:lnSpc>
                <a:spcPct val="100000"/>
              </a:lnSpc>
              <a:buClr>
                <a:srgbClr val="262626"/>
              </a:buClr>
            </a:pPr>
            <a:r>
              <a:rPr lang="en-US" sz="2000"/>
              <a:t>Some colleges offer Gap Year programs prior to starting at the instutuition or for college credits</a:t>
            </a:r>
          </a:p>
        </p:txBody>
      </p:sp>
    </p:spTree>
    <p:extLst>
      <p:ext uri="{BB962C8B-B14F-4D97-AF65-F5344CB8AC3E}">
        <p14:creationId xmlns:p14="http://schemas.microsoft.com/office/powerpoint/2010/main" val="1983003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8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FD442DF-DB98-B1C6-6CE3-67D666627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942" y="1815573"/>
            <a:ext cx="8036455" cy="3849624"/>
          </a:xfrm>
        </p:spPr>
      </p:pic>
      <p:pic>
        <p:nvPicPr>
          <p:cNvPr id="6" name="Picture 6" descr="Qr code&#10;&#10;Description automatically generated">
            <a:extLst>
              <a:ext uri="{FF2B5EF4-FFF2-40B4-BE49-F238E27FC236}">
                <a16:creationId xmlns:a16="http://schemas.microsoft.com/office/drawing/2014/main" id="{2C044084-F491-7597-F237-7733F3C6C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079" y="1935377"/>
            <a:ext cx="3390181" cy="32460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D44B08-D10A-2F9A-08D7-160553EF2B6A}"/>
              </a:ext>
            </a:extLst>
          </p:cNvPr>
          <p:cNvSpPr txBox="1"/>
          <p:nvPr/>
        </p:nvSpPr>
        <p:spPr>
          <a:xfrm>
            <a:off x="2008909" y="744681"/>
            <a:ext cx="586694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CCLR Resources</a:t>
            </a:r>
          </a:p>
        </p:txBody>
      </p:sp>
    </p:spTree>
    <p:extLst>
      <p:ext uri="{BB962C8B-B14F-4D97-AF65-F5344CB8AC3E}">
        <p14:creationId xmlns:p14="http://schemas.microsoft.com/office/powerpoint/2010/main" val="1861527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8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861C8C-DC2B-7ECB-1C23-216D263A0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7464" y="803063"/>
            <a:ext cx="4057072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61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4" name="Picture 6" descr="Timeline&#10;&#10;Description automatically generated">
            <a:extLst>
              <a:ext uri="{FF2B5EF4-FFF2-40B4-BE49-F238E27FC236}">
                <a16:creationId xmlns:a16="http://schemas.microsoft.com/office/drawing/2014/main" id="{64AD06DD-3C9B-7CA6-0BE8-4BBED820F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7" y="-1320"/>
            <a:ext cx="12192567" cy="6858425"/>
          </a:xfrm>
        </p:spPr>
      </p:pic>
    </p:spTree>
    <p:extLst>
      <p:ext uri="{BB962C8B-B14F-4D97-AF65-F5344CB8AC3E}">
        <p14:creationId xmlns:p14="http://schemas.microsoft.com/office/powerpoint/2010/main" val="1441738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6B33D-285F-0E87-E819-26F1D63F2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/>
              <a:t>Get involved!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B4829-D3A0-DD4B-55BD-1CC28C0D3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School Advisory Council/School Advisory Forum</a:t>
            </a:r>
            <a:endParaRPr lang="en-US" sz="2400"/>
          </a:p>
          <a:p>
            <a:pPr>
              <a:buClr>
                <a:srgbClr val="262626"/>
              </a:buClr>
            </a:pPr>
            <a:r>
              <a:rPr lang="en-US" sz="2400">
                <a:ea typeface="+mn-lt"/>
                <a:cs typeface="+mn-lt"/>
              </a:rPr>
              <a:t>Parent Teacher Student Organization</a:t>
            </a:r>
            <a:endParaRPr lang="en-US" sz="2400" dirty="0"/>
          </a:p>
          <a:p>
            <a:pPr>
              <a:buClr>
                <a:srgbClr val="262626"/>
              </a:buClr>
            </a:pPr>
            <a:r>
              <a:rPr lang="en-US" sz="2400" dirty="0">
                <a:ea typeface="+mn-lt"/>
                <a:cs typeface="+mn-lt"/>
              </a:rPr>
              <a:t>Volunteer</a:t>
            </a:r>
            <a:endParaRPr lang="en-US" sz="2400" dirty="0"/>
          </a:p>
          <a:p>
            <a:pPr>
              <a:buClr>
                <a:srgbClr val="262626"/>
              </a:buClr>
            </a:pPr>
            <a:r>
              <a:rPr lang="en-US" sz="2400">
                <a:ea typeface="+mn-lt"/>
                <a:cs typeface="+mn-lt"/>
              </a:rPr>
              <a:t>Parent/Teacher Conferences</a:t>
            </a:r>
            <a:endParaRPr lang="en-US" sz="2400" dirty="0"/>
          </a:p>
          <a:p>
            <a:pPr>
              <a:buClr>
                <a:srgbClr val="262626"/>
              </a:buClr>
            </a:pPr>
            <a:r>
              <a:rPr lang="en-US" sz="2400">
                <a:ea typeface="+mn-lt"/>
                <a:cs typeface="+mn-lt"/>
              </a:rPr>
              <a:t>School Counselor or BRACE Appointment</a:t>
            </a:r>
            <a:endParaRPr lang="en-US" sz="2400"/>
          </a:p>
          <a:p>
            <a:pPr>
              <a:buClr>
                <a:srgbClr val="26262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4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37D997-8B3D-D2ED-D66A-33D36CC1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BCPS </a:t>
            </a:r>
            <a:r>
              <a:rPr lang="en-US"/>
              <a:t>Vision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D7F2714-0667-8BFB-A821-267C8342E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1665" y="2557849"/>
            <a:ext cx="7059901" cy="3407862"/>
          </a:xfrm>
        </p:spPr>
      </p:pic>
    </p:spTree>
    <p:extLst>
      <p:ext uri="{BB962C8B-B14F-4D97-AF65-F5344CB8AC3E}">
        <p14:creationId xmlns:p14="http://schemas.microsoft.com/office/powerpoint/2010/main" val="3709959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34AE39BD-EF2B-E82E-F1F5-70EDCFA15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6263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89C1C-1F36-5785-09C5-FE9C5FD47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3000"/>
              </a:lnSpc>
            </a:pPr>
            <a:r>
              <a:rPr lang="en-US" sz="6000" cap="all" spc="-10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9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4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ABB16-9552-C52F-001B-802CD5C24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>
                <a:ea typeface="+mj-lt"/>
                <a:cs typeface="+mj-lt"/>
              </a:rPr>
              <a:t>Are Students Prepared to Succeed If…</a:t>
            </a:r>
            <a:endParaRPr lang="en-US"/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80C93114-E279-D19C-17FD-B15D93ED19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981451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934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1A344-BD07-95BD-2639-7FA8A5A03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37" y="1574145"/>
            <a:ext cx="3610884" cy="31210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200" b="1" cap="all" spc="-100">
                <a:solidFill>
                  <a:schemeClr val="bg1"/>
                </a:solidFill>
              </a:rPr>
              <a:t>BCPS CCLR</a:t>
            </a:r>
            <a:r>
              <a:rPr lang="en-US" sz="3200" b="1" cap="all" spc="-100" dirty="0">
                <a:solidFill>
                  <a:schemeClr val="bg1"/>
                </a:solidFill>
              </a:rPr>
              <a:t> Strategic </a:t>
            </a:r>
            <a:r>
              <a:rPr lang="en-US" sz="3200" b="1" cap="all" spc="-100">
                <a:solidFill>
                  <a:schemeClr val="bg1"/>
                </a:solidFill>
              </a:rPr>
              <a:t>Goal </a:t>
            </a:r>
            <a:br>
              <a:rPr lang="en-US" sz="4100" cap="all" spc="-100" dirty="0">
                <a:solidFill>
                  <a:schemeClr val="bg1"/>
                </a:solidFill>
              </a:rPr>
            </a:br>
            <a:br>
              <a:rPr lang="en-US" sz="4100" cap="all" spc="-100"/>
            </a:br>
            <a:r>
              <a:rPr lang="en-US" sz="3600" cap="all" spc="-100">
                <a:solidFill>
                  <a:schemeClr val="bg1"/>
                </a:solidFill>
              </a:rPr>
              <a:t>The 4 E's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A picture containing text, grass, sign&#10;&#10;Description automatically generated">
            <a:extLst>
              <a:ext uri="{FF2B5EF4-FFF2-40B4-BE49-F238E27FC236}">
                <a16:creationId xmlns:a16="http://schemas.microsoft.com/office/drawing/2014/main" id="{6CDF4F85-7C23-CA30-2366-31F5232DB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269" y="1260620"/>
            <a:ext cx="6863595" cy="403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0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8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Content Placeholder 2">
            <a:extLst>
              <a:ext uri="{FF2B5EF4-FFF2-40B4-BE49-F238E27FC236}">
                <a16:creationId xmlns:a16="http://schemas.microsoft.com/office/drawing/2014/main" id="{B6F55032-36EB-4594-5559-62D1D754B2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F4E1D47-E7E2-B563-4020-A59545D09C7B}"/>
              </a:ext>
            </a:extLst>
          </p:cNvPr>
          <p:cNvSpPr txBox="1"/>
          <p:nvPr/>
        </p:nvSpPr>
        <p:spPr>
          <a:xfrm>
            <a:off x="2909454" y="917863"/>
            <a:ext cx="68406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81438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43E8EA-E4C2-4DE7-5DD8-19AD192F6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859" y="433545"/>
            <a:ext cx="5375346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Naviance Middle School 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Scope &amp; Sequence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Qr code&#10;&#10;Description automatically generated">
            <a:extLst>
              <a:ext uri="{FF2B5EF4-FFF2-40B4-BE49-F238E27FC236}">
                <a16:creationId xmlns:a16="http://schemas.microsoft.com/office/drawing/2014/main" id="{F243CE70-048E-A40A-CF63-5DAA5C4EA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213" y="2426818"/>
            <a:ext cx="3997637" cy="3997637"/>
          </a:xfrm>
          <a:prstGeom prst="rect">
            <a:avLst/>
          </a:prstGeom>
        </p:spPr>
      </p:pic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115F2ED8-1519-1C15-D384-30E95315F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6" y="171219"/>
            <a:ext cx="6098893" cy="6686781"/>
          </a:xfrm>
        </p:spPr>
      </p:pic>
    </p:spTree>
    <p:extLst>
      <p:ext uri="{BB962C8B-B14F-4D97-AF65-F5344CB8AC3E}">
        <p14:creationId xmlns:p14="http://schemas.microsoft.com/office/powerpoint/2010/main" val="423671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BCD92-3D4A-386D-25CC-985CCC58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5633" y="433545"/>
            <a:ext cx="503057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  <a:ea typeface="+mj-lt"/>
                <a:cs typeface="+mj-lt"/>
              </a:rPr>
              <a:t>Naviance High School </a:t>
            </a:r>
            <a:br>
              <a:rPr lang="en-US" sz="3000" dirty="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en-US" sz="3000" dirty="0">
                <a:solidFill>
                  <a:srgbClr val="FFFFFF"/>
                </a:solidFill>
                <a:ea typeface="+mj-lt"/>
                <a:cs typeface="+mj-lt"/>
              </a:rPr>
              <a:t>Scope &amp; Sequence</a:t>
            </a:r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Qr code&#10;&#10;Description automatically generated">
            <a:extLst>
              <a:ext uri="{FF2B5EF4-FFF2-40B4-BE49-F238E27FC236}">
                <a16:creationId xmlns:a16="http://schemas.microsoft.com/office/drawing/2014/main" id="{B1891B0C-87B6-3B94-3AA0-9CF8FA744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213" y="2426818"/>
            <a:ext cx="3997637" cy="3997637"/>
          </a:xfrm>
          <a:prstGeom prst="rect">
            <a:avLst/>
          </a:prstGeom>
        </p:spPr>
      </p:pic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A9B971AA-D2CD-1B22-2A62-BB71BE40F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0" y="0"/>
            <a:ext cx="6210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9EC50A-248F-46D1-97CD-65A2766F7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C843F0-96F8-4DFC-93E8-E3533F223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4" name="Picture 4" descr="A picture containing person, outdoor, standing&#10;&#10;Description automatically generated">
            <a:extLst>
              <a:ext uri="{FF2B5EF4-FFF2-40B4-BE49-F238E27FC236}">
                <a16:creationId xmlns:a16="http://schemas.microsoft.com/office/drawing/2014/main" id="{42670FDE-2EEF-E12E-888B-F6CA05654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2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7D16C-F71C-32F8-5636-FB613800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55047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ea typeface="+mj-lt"/>
                <a:cs typeface="+mj-lt"/>
              </a:rPr>
              <a:t>Enroll: Big Topics</a:t>
            </a:r>
            <a:endParaRPr lang="en-US" sz="36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97B38-B8F0-D29C-0DF0-98657486E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67" y="1930592"/>
            <a:ext cx="11064814" cy="32026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>
              <a:buClr>
                <a:srgbClr val="262626"/>
              </a:buClr>
            </a:pPr>
            <a:r>
              <a:rPr lang="en-US" sz="2400" dirty="0">
                <a:ea typeface="+mn-lt"/>
                <a:cs typeface="+mn-lt"/>
              </a:rPr>
              <a:t>An accelerated program that allows </a:t>
            </a:r>
            <a:r>
              <a:rPr lang="en-US" sz="2400" i="1" dirty="0">
                <a:ea typeface="+mn-lt"/>
                <a:cs typeface="+mn-lt"/>
              </a:rPr>
              <a:t>eligible</a:t>
            </a:r>
            <a:r>
              <a:rPr lang="en-US" sz="2400" dirty="0">
                <a:ea typeface="+mn-lt"/>
                <a:cs typeface="+mn-lt"/>
              </a:rPr>
              <a:t> students to take postsecondary coursework, simultaneously earning  high school and college credits; saving time and money!</a:t>
            </a:r>
          </a:p>
          <a:p>
            <a:pPr>
              <a:buClr>
                <a:srgbClr val="262626"/>
              </a:buClr>
            </a:pPr>
            <a:endParaRPr lang="en-US" sz="2400" dirty="0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en-US" sz="2400" dirty="0">
                <a:ea typeface="+mn-lt"/>
                <a:cs typeface="+mn-lt"/>
              </a:rPr>
              <a:t>A form of dual enrollment, allows </a:t>
            </a:r>
            <a:r>
              <a:rPr lang="en-US" sz="2400" i="1" dirty="0">
                <a:ea typeface="+mn-lt"/>
                <a:cs typeface="+mn-lt"/>
              </a:rPr>
              <a:t>eligible high school seniors </a:t>
            </a:r>
            <a:r>
              <a:rPr lang="en-US" sz="2400" dirty="0">
                <a:ea typeface="+mn-lt"/>
                <a:cs typeface="+mn-lt"/>
              </a:rPr>
              <a:t>to enroll in at least 12 credits per term (Fall &amp; Spring); taking all class at the college</a:t>
            </a:r>
            <a:endParaRPr lang="en-US" sz="2400" dirty="0"/>
          </a:p>
          <a:p>
            <a:pPr marL="0" indent="0">
              <a:buClr>
                <a:srgbClr val="262626"/>
              </a:buClr>
              <a:buNone/>
            </a:pPr>
            <a:endParaRPr lang="en-US" sz="2400" dirty="0"/>
          </a:p>
          <a:p>
            <a:pPr>
              <a:buClr>
                <a:srgbClr val="262626"/>
              </a:buClr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03E1C8-B7EE-5219-A187-77D58F6826C7}"/>
              </a:ext>
            </a:extLst>
          </p:cNvPr>
          <p:cNvSpPr/>
          <p:nvPr/>
        </p:nvSpPr>
        <p:spPr>
          <a:xfrm>
            <a:off x="1018177" y="1928526"/>
            <a:ext cx="2760453" cy="35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400" b="1" dirty="0"/>
              <a:t>Dual Enrollment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98B29C-5088-309A-07BF-B5E1A7F4EA0E}"/>
              </a:ext>
            </a:extLst>
          </p:cNvPr>
          <p:cNvSpPr/>
          <p:nvPr/>
        </p:nvSpPr>
        <p:spPr>
          <a:xfrm>
            <a:off x="1018177" y="3754450"/>
            <a:ext cx="2760453" cy="35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400" b="1" dirty="0"/>
              <a:t>Early Admissions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807FCD-6987-BA27-5D81-A8164A8993C4}"/>
              </a:ext>
            </a:extLst>
          </p:cNvPr>
          <p:cNvSpPr txBox="1"/>
          <p:nvPr/>
        </p:nvSpPr>
        <p:spPr>
          <a:xfrm>
            <a:off x="1460499" y="5429250"/>
            <a:ext cx="874053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1" dirty="0"/>
              <a:t>Dual Enrollment courses are for actual college credits, if a student does poorly on these courses, it will reflect on their college transcripts</a:t>
            </a:r>
          </a:p>
        </p:txBody>
      </p:sp>
    </p:spTree>
    <p:extLst>
      <p:ext uri="{BB962C8B-B14F-4D97-AF65-F5344CB8AC3E}">
        <p14:creationId xmlns:p14="http://schemas.microsoft.com/office/powerpoint/2010/main" val="2420140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31271C"/>
      </a:dk2>
      <a:lt2>
        <a:srgbClr val="F0F2F3"/>
      </a:lt2>
      <a:accent1>
        <a:srgbClr val="E68D25"/>
      </a:accent1>
      <a:accent2>
        <a:srgbClr val="D52E17"/>
      </a:accent2>
      <a:accent3>
        <a:srgbClr val="E72961"/>
      </a:accent3>
      <a:accent4>
        <a:srgbClr val="D5179E"/>
      </a:accent4>
      <a:accent5>
        <a:srgbClr val="CF29E7"/>
      </a:accent5>
      <a:accent6>
        <a:srgbClr val="7320D7"/>
      </a:accent6>
      <a:hlink>
        <a:srgbClr val="BF3FBA"/>
      </a:hlink>
      <a:folHlink>
        <a:srgbClr val="7F7F7F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SavonVTI</vt:lpstr>
      <vt:lpstr>Office Theme</vt:lpstr>
      <vt:lpstr>College, Career &amp; Life Readiness</vt:lpstr>
      <vt:lpstr>BCPS Vision</vt:lpstr>
      <vt:lpstr>Are Students Prepared to Succeed If…</vt:lpstr>
      <vt:lpstr>BCPS CCLR Strategic Goal   The 4 E's</vt:lpstr>
      <vt:lpstr>PowerPoint Presentation</vt:lpstr>
      <vt:lpstr>Naviance Middle School  Scope &amp; Sequence</vt:lpstr>
      <vt:lpstr>Naviance High School  Scope &amp; Sequence</vt:lpstr>
      <vt:lpstr>PowerPoint Presentation</vt:lpstr>
      <vt:lpstr>Enroll: Big Topics</vt:lpstr>
      <vt:lpstr>PowerPoint Presentation</vt:lpstr>
      <vt:lpstr>PowerPoint Presentation</vt:lpstr>
      <vt:lpstr>Bright Futures Scholarships</vt:lpstr>
      <vt:lpstr>Enlist</vt:lpstr>
      <vt:lpstr>Employ</vt:lpstr>
      <vt:lpstr>Explore</vt:lpstr>
      <vt:lpstr>PowerPoint Presentation</vt:lpstr>
      <vt:lpstr>PowerPoint Presentation</vt:lpstr>
      <vt:lpstr>PowerPoint Presentation</vt:lpstr>
      <vt:lpstr>Get involved!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969</cp:revision>
  <dcterms:created xsi:type="dcterms:W3CDTF">2022-12-14T14:22:43Z</dcterms:created>
  <dcterms:modified xsi:type="dcterms:W3CDTF">2022-12-15T02:07:11Z</dcterms:modified>
</cp:coreProperties>
</file>